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7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Autore e data</a:t>
            </a:r>
          </a:p>
        </p:txBody>
      </p:sp>
      <p:sp>
        <p:nvSpPr>
          <p:cNvPr id="1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10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10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olo programm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Titolo programma</a:t>
            </a:r>
          </a:p>
        </p:txBody>
      </p:sp>
      <p:sp>
        <p:nvSpPr>
          <p:cNvPr id="109" name="Sottotitolo programm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programma</a:t>
            </a:r>
          </a:p>
        </p:txBody>
      </p:sp>
      <p:sp>
        <p:nvSpPr>
          <p:cNvPr id="110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Argomenti del programma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Dettagli informazione</a:t>
            </a:r>
          </a:p>
        </p:txBody>
      </p:sp>
      <p:sp>
        <p:nvSpPr>
          <p:cNvPr id="12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Attribuzione</a:t>
            </a:r>
          </a:p>
        </p:txBody>
      </p:sp>
      <p:sp>
        <p:nvSpPr>
          <p:cNvPr id="13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“Citazione degna di nota”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iotola di insalata con riso saltato, uova sode e bacchett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Ciotola con frittelle al salmone, insalata e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Pappardelle con burro al prezzemolo, nocciole tostate e scaglie di parmigiano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iotola di insalata con riso saltato, uova sode e bacchett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 e lime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23" name="Autore e dat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Autore e data</a:t>
            </a:r>
          </a:p>
        </p:txBody>
      </p:sp>
      <p:sp>
        <p:nvSpPr>
          <p:cNvPr id="2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iotola con frittelle al salmone, insalata e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Titolo</a:t>
            </a:r>
          </a:p>
        </p:txBody>
      </p:sp>
      <p:sp>
        <p:nvSpPr>
          <p:cNvPr id="3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61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Pappardelle con burro al prezzemolo, nocciole tostate e scaglie di parmigiano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elenco e diretta pic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7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7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elenco e dirett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8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8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olo se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Titolo sezione</a:t>
            </a:r>
          </a:p>
        </p:txBody>
      </p:sp>
      <p:sp>
        <p:nvSpPr>
          <p:cNvPr id="9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Zaccaria Amillou"/>
          <p:cNvSpPr txBox="1">
            <a:spLocks noGrp="1"/>
          </p:cNvSpPr>
          <p:nvPr>
            <p:ph type="body" idx="21"/>
          </p:nvPr>
        </p:nvSpPr>
        <p:spPr>
          <a:xfrm>
            <a:off x="18975463" y="11839048"/>
            <a:ext cx="4073685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59459">
              <a:defRPr sz="3312" b="0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Zaccaria Amillou</a:t>
            </a:r>
          </a:p>
        </p:txBody>
      </p:sp>
      <p:sp>
        <p:nvSpPr>
          <p:cNvPr id="172" name="Analyse de sentiment"/>
          <p:cNvSpPr txBox="1">
            <a:spLocks noGrp="1"/>
          </p:cNvSpPr>
          <p:nvPr>
            <p:ph type="ctrTitle"/>
          </p:nvPr>
        </p:nvSpPr>
        <p:spPr>
          <a:xfrm>
            <a:off x="662391" y="640392"/>
            <a:ext cx="14686269" cy="1692696"/>
          </a:xfrm>
          <a:prstGeom prst="rect">
            <a:avLst/>
          </a:prstGeom>
        </p:spPr>
        <p:txBody>
          <a:bodyPr/>
          <a:lstStyle>
            <a:lvl1pPr defTabSz="1999437">
              <a:defRPr sz="9512" b="0" spc="-190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Analyse de sentiment </a:t>
            </a:r>
          </a:p>
        </p:txBody>
      </p:sp>
      <p:pic>
        <p:nvPicPr>
          <p:cNvPr id="173" name="16798648691893_Ingenieur-IA-Graphics-P7-01-banner.png" descr="16798648691893_Ingenieur-IA-Graphics-P7-01-bann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597" y="3764889"/>
            <a:ext cx="15614806" cy="618622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odèles Simples…"/>
          <p:cNvSpPr txBox="1">
            <a:spLocks noGrp="1"/>
          </p:cNvSpPr>
          <p:nvPr>
            <p:ph type="title"/>
          </p:nvPr>
        </p:nvSpPr>
        <p:spPr>
          <a:xfrm>
            <a:off x="2414013" y="604071"/>
            <a:ext cx="21971001" cy="1433163"/>
          </a:xfrm>
          <a:prstGeom prst="rect">
            <a:avLst/>
          </a:prstGeom>
        </p:spPr>
        <p:txBody>
          <a:bodyPr/>
          <a:lstStyle/>
          <a:p>
            <a:pPr defTabSz="1267936">
              <a:defRPr sz="4419" b="0" spc="-88">
                <a:latin typeface="Futura Bold"/>
                <a:ea typeface="Futura Bold"/>
                <a:cs typeface="Futura Bold"/>
                <a:sym typeface="Futura Bold"/>
              </a:defRPr>
            </a:pPr>
            <a:r>
              <a:t>Modèles Simples</a:t>
            </a:r>
          </a:p>
          <a:p>
            <a:pPr defTabSz="1267936">
              <a:defRPr sz="4419" b="0" spc="-88">
                <a:latin typeface="Futura Bold"/>
                <a:ea typeface="Futura Bold"/>
                <a:cs typeface="Futura Bold"/>
                <a:sym typeface="Futura Bold"/>
              </a:defRPr>
            </a:pPr>
            <a:r>
              <a:t>Ex. modèle naive</a:t>
            </a:r>
          </a:p>
        </p:txBody>
      </p:sp>
      <p:pic>
        <p:nvPicPr>
          <p:cNvPr id="242" name="Screenshot 2024-04-18 alle 10.35.04.png" descr="Screenshot 2024-04-18 alle 10.35.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349" y="5155920"/>
            <a:ext cx="9663847" cy="5247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Screenshot 2024-04-18 alle 10.37.42.png" descr="Screenshot 2024-04-18 alle 10.37.4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370" y="5108250"/>
            <a:ext cx="9839429" cy="5342677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45" name="Stemming"/>
          <p:cNvSpPr txBox="1"/>
          <p:nvPr/>
        </p:nvSpPr>
        <p:spPr>
          <a:xfrm>
            <a:off x="4615436" y="2974003"/>
            <a:ext cx="2804816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Stemming</a:t>
            </a:r>
          </a:p>
        </p:txBody>
      </p:sp>
      <p:sp>
        <p:nvSpPr>
          <p:cNvPr id="246" name="Lemming"/>
          <p:cNvSpPr txBox="1"/>
          <p:nvPr/>
        </p:nvSpPr>
        <p:spPr>
          <a:xfrm>
            <a:off x="16341560" y="2974003"/>
            <a:ext cx="2537223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Lemming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Modèles Simples"/>
          <p:cNvSpPr txBox="1">
            <a:spLocks noGrp="1"/>
          </p:cNvSpPr>
          <p:nvPr>
            <p:ph type="title"/>
          </p:nvPr>
        </p:nvSpPr>
        <p:spPr>
          <a:xfrm>
            <a:off x="2194750" y="1077359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Modèles Simples</a:t>
            </a:r>
          </a:p>
        </p:txBody>
      </p:sp>
      <p:pic>
        <p:nvPicPr>
          <p:cNvPr id="249" name="Screenshot 2024-04-18 alle 10.38.49.png" descr="Screenshot 2024-04-18 alle 10.38.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81" y="6525450"/>
            <a:ext cx="91821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Screenshot 2024-04-18 alle 10.39.12.png" descr="Screenshot 2024-04-18 alle 10.39.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1977" y="5193364"/>
            <a:ext cx="11214719" cy="636629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2" name="Résultats"/>
          <p:cNvSpPr txBox="1"/>
          <p:nvPr/>
        </p:nvSpPr>
        <p:spPr>
          <a:xfrm>
            <a:off x="4837109" y="4787689"/>
            <a:ext cx="2491681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Résultats</a:t>
            </a:r>
          </a:p>
        </p:txBody>
      </p:sp>
      <p:sp>
        <p:nvSpPr>
          <p:cNvPr id="253" name="Graphique"/>
          <p:cNvSpPr txBox="1"/>
          <p:nvPr/>
        </p:nvSpPr>
        <p:spPr>
          <a:xfrm>
            <a:off x="16632155" y="3987694"/>
            <a:ext cx="3110509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Graphique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Modèles sur mesure"/>
          <p:cNvSpPr txBox="1">
            <a:spLocks noGrp="1"/>
          </p:cNvSpPr>
          <p:nvPr>
            <p:ph type="title"/>
          </p:nvPr>
        </p:nvSpPr>
        <p:spPr>
          <a:xfrm>
            <a:off x="3741576" y="905490"/>
            <a:ext cx="21971001" cy="1433163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Modèles sur mesure</a:t>
            </a:r>
          </a:p>
        </p:txBody>
      </p:sp>
      <p:pic>
        <p:nvPicPr>
          <p:cNvPr id="256" name="Screenshot 2024-04-18 alle 10.41.22.png" descr="Screenshot 2024-04-18 alle 10.41.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75" y="3750192"/>
            <a:ext cx="17979544" cy="875926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Disegno"/>
          <p:cNvSpPr/>
          <p:nvPr/>
        </p:nvSpPr>
        <p:spPr>
          <a:xfrm>
            <a:off x="6656069" y="9715968"/>
            <a:ext cx="2675462" cy="494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21" extrusionOk="0">
                <a:moveTo>
                  <a:pt x="1309" y="17005"/>
                </a:moveTo>
                <a:cubicBezTo>
                  <a:pt x="1636" y="17790"/>
                  <a:pt x="1964" y="18576"/>
                  <a:pt x="2564" y="19263"/>
                </a:cubicBezTo>
                <a:cubicBezTo>
                  <a:pt x="3164" y="19950"/>
                  <a:pt x="4036" y="20539"/>
                  <a:pt x="4945" y="20932"/>
                </a:cubicBezTo>
                <a:cubicBezTo>
                  <a:pt x="5855" y="21325"/>
                  <a:pt x="6800" y="21521"/>
                  <a:pt x="7636" y="21521"/>
                </a:cubicBezTo>
                <a:cubicBezTo>
                  <a:pt x="8473" y="21521"/>
                  <a:pt x="9200" y="21325"/>
                  <a:pt x="9964" y="21030"/>
                </a:cubicBezTo>
                <a:cubicBezTo>
                  <a:pt x="10727" y="20736"/>
                  <a:pt x="11527" y="20343"/>
                  <a:pt x="12291" y="19950"/>
                </a:cubicBezTo>
                <a:cubicBezTo>
                  <a:pt x="13055" y="19557"/>
                  <a:pt x="13782" y="19165"/>
                  <a:pt x="14491" y="18870"/>
                </a:cubicBezTo>
                <a:cubicBezTo>
                  <a:pt x="15200" y="18576"/>
                  <a:pt x="15891" y="18379"/>
                  <a:pt x="16509" y="18085"/>
                </a:cubicBezTo>
                <a:cubicBezTo>
                  <a:pt x="17127" y="17790"/>
                  <a:pt x="17673" y="17397"/>
                  <a:pt x="18218" y="17103"/>
                </a:cubicBezTo>
                <a:cubicBezTo>
                  <a:pt x="18764" y="16808"/>
                  <a:pt x="19309" y="16612"/>
                  <a:pt x="19745" y="16023"/>
                </a:cubicBezTo>
                <a:cubicBezTo>
                  <a:pt x="20182" y="15434"/>
                  <a:pt x="20509" y="14452"/>
                  <a:pt x="20745" y="13666"/>
                </a:cubicBezTo>
                <a:cubicBezTo>
                  <a:pt x="20982" y="12881"/>
                  <a:pt x="21127" y="12292"/>
                  <a:pt x="21273" y="11703"/>
                </a:cubicBezTo>
                <a:cubicBezTo>
                  <a:pt x="21418" y="11114"/>
                  <a:pt x="21564" y="10525"/>
                  <a:pt x="21582" y="9837"/>
                </a:cubicBezTo>
                <a:cubicBezTo>
                  <a:pt x="21600" y="9150"/>
                  <a:pt x="21491" y="8365"/>
                  <a:pt x="21091" y="7579"/>
                </a:cubicBezTo>
                <a:cubicBezTo>
                  <a:pt x="20691" y="6794"/>
                  <a:pt x="20000" y="6008"/>
                  <a:pt x="19364" y="5419"/>
                </a:cubicBezTo>
                <a:cubicBezTo>
                  <a:pt x="18727" y="4830"/>
                  <a:pt x="18145" y="4437"/>
                  <a:pt x="17473" y="4045"/>
                </a:cubicBezTo>
                <a:cubicBezTo>
                  <a:pt x="16800" y="3652"/>
                  <a:pt x="16036" y="3259"/>
                  <a:pt x="15145" y="2866"/>
                </a:cubicBezTo>
                <a:cubicBezTo>
                  <a:pt x="14255" y="2474"/>
                  <a:pt x="13236" y="2081"/>
                  <a:pt x="12036" y="1786"/>
                </a:cubicBezTo>
                <a:cubicBezTo>
                  <a:pt x="10836" y="1492"/>
                  <a:pt x="9455" y="1296"/>
                  <a:pt x="8491" y="1099"/>
                </a:cubicBezTo>
                <a:cubicBezTo>
                  <a:pt x="7527" y="903"/>
                  <a:pt x="6982" y="706"/>
                  <a:pt x="6418" y="706"/>
                </a:cubicBezTo>
                <a:cubicBezTo>
                  <a:pt x="5855" y="706"/>
                  <a:pt x="5273" y="903"/>
                  <a:pt x="4782" y="805"/>
                </a:cubicBezTo>
                <a:cubicBezTo>
                  <a:pt x="4291" y="706"/>
                  <a:pt x="3891" y="314"/>
                  <a:pt x="3491" y="117"/>
                </a:cubicBezTo>
                <a:cubicBezTo>
                  <a:pt x="3091" y="-79"/>
                  <a:pt x="2691" y="-79"/>
                  <a:pt x="2218" y="510"/>
                </a:cubicBezTo>
                <a:cubicBezTo>
                  <a:pt x="1745" y="1099"/>
                  <a:pt x="1200" y="2277"/>
                  <a:pt x="818" y="3750"/>
                </a:cubicBezTo>
                <a:cubicBezTo>
                  <a:pt x="436" y="5223"/>
                  <a:pt x="218" y="6990"/>
                  <a:pt x="109" y="8365"/>
                </a:cubicBezTo>
                <a:cubicBezTo>
                  <a:pt x="0" y="9739"/>
                  <a:pt x="0" y="10721"/>
                  <a:pt x="0" y="11703"/>
                </a:cubicBezTo>
                <a:cubicBezTo>
                  <a:pt x="0" y="12685"/>
                  <a:pt x="0" y="13666"/>
                  <a:pt x="345" y="14256"/>
                </a:cubicBezTo>
                <a:cubicBezTo>
                  <a:pt x="691" y="14845"/>
                  <a:pt x="1382" y="15041"/>
                  <a:pt x="2073" y="15237"/>
                </a:cubicBezTo>
              </a:path>
            </a:pathLst>
          </a:custGeom>
          <a:ln w="63500" cap="rnd">
            <a:solidFill>
              <a:srgbClr val="147EFB"/>
            </a:solidFill>
          </a:ln>
        </p:spPr>
        <p:txBody>
          <a:bodyPr lIns="0" tIns="0" rIns="0" bIns="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Modèles sur mesure"/>
          <p:cNvSpPr txBox="1">
            <a:spLocks noGrp="1"/>
          </p:cNvSpPr>
          <p:nvPr>
            <p:ph type="title"/>
          </p:nvPr>
        </p:nvSpPr>
        <p:spPr>
          <a:xfrm>
            <a:off x="1722108" y="1077359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Modèles sur mesure</a:t>
            </a:r>
          </a:p>
        </p:txBody>
      </p:sp>
      <p:pic>
        <p:nvPicPr>
          <p:cNvPr id="261" name="Screenshot 2024-04-18 alle 10.46.57.png" descr="Screenshot 2024-04-18 alle 10.46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535" y="2870039"/>
            <a:ext cx="11489562" cy="4414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creenshot 2024-04-18 alle 10.47.27.png" descr="Screenshot 2024-04-18 alle 10.47.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488" y="7515441"/>
            <a:ext cx="11986955" cy="53346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64" name="Accuracy et Loss"/>
          <p:cNvSpPr txBox="1"/>
          <p:nvPr/>
        </p:nvSpPr>
        <p:spPr>
          <a:xfrm>
            <a:off x="13804779" y="5791514"/>
            <a:ext cx="6213358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Accuracy et Loss</a:t>
            </a:r>
          </a:p>
        </p:txBody>
      </p:sp>
      <p:sp>
        <p:nvSpPr>
          <p:cNvPr id="265" name="Graphique"/>
          <p:cNvSpPr txBox="1"/>
          <p:nvPr/>
        </p:nvSpPr>
        <p:spPr>
          <a:xfrm>
            <a:off x="6546493" y="9740979"/>
            <a:ext cx="6213358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Graphique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BERT"/>
          <p:cNvSpPr txBox="1"/>
          <p:nvPr/>
        </p:nvSpPr>
        <p:spPr>
          <a:xfrm>
            <a:off x="1722108" y="1077359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2316421">
              <a:lnSpc>
                <a:spcPct val="80000"/>
              </a:lnSpc>
              <a:spcBef>
                <a:spcPts val="0"/>
              </a:spcBef>
              <a:defRPr sz="8075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BERT</a:t>
            </a:r>
          </a:p>
        </p:txBody>
      </p:sp>
      <p:pic>
        <p:nvPicPr>
          <p:cNvPr id="268" name="Screenshot 2024-04-18 alle 10.49.16.png" descr="Screenshot 2024-04-18 alle 10.49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3" y="3782362"/>
            <a:ext cx="15052707" cy="8744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Screenshot 2024-04-17 085504.png" descr="Screenshot 2024-04-17 0855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2611" y="7534516"/>
            <a:ext cx="5603064" cy="123976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71" name="Résultat"/>
          <p:cNvSpPr txBox="1"/>
          <p:nvPr/>
        </p:nvSpPr>
        <p:spPr>
          <a:xfrm>
            <a:off x="17969745" y="6113947"/>
            <a:ext cx="6213358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Résultat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MLFlow"/>
          <p:cNvSpPr txBox="1"/>
          <p:nvPr/>
        </p:nvSpPr>
        <p:spPr>
          <a:xfrm>
            <a:off x="1722108" y="1077359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2316421">
              <a:lnSpc>
                <a:spcPct val="80000"/>
              </a:lnSpc>
              <a:spcBef>
                <a:spcPts val="0"/>
              </a:spcBef>
              <a:defRPr sz="8075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MLFlow</a:t>
            </a:r>
          </a:p>
        </p:txBody>
      </p:sp>
      <p:pic>
        <p:nvPicPr>
          <p:cNvPr id="274" name="mlflow.png" descr="mlfl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2" y="4573342"/>
            <a:ext cx="20994534" cy="715624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76" name="Run des modèles"/>
          <p:cNvSpPr txBox="1"/>
          <p:nvPr/>
        </p:nvSpPr>
        <p:spPr>
          <a:xfrm>
            <a:off x="5580698" y="3100160"/>
            <a:ext cx="5010735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Run des modèles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MLFlow"/>
          <p:cNvSpPr txBox="1"/>
          <p:nvPr/>
        </p:nvSpPr>
        <p:spPr>
          <a:xfrm>
            <a:off x="1722108" y="1077359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2316421">
              <a:lnSpc>
                <a:spcPct val="80000"/>
              </a:lnSpc>
              <a:spcBef>
                <a:spcPts val="0"/>
              </a:spcBef>
              <a:defRPr sz="8075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MLFlow</a:t>
            </a:r>
          </a:p>
        </p:txBody>
      </p:sp>
      <p:pic>
        <p:nvPicPr>
          <p:cNvPr id="279" name="mlflow accuracy.png" descr="mlflow accura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239" y="3163466"/>
            <a:ext cx="13668740" cy="9620004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1" name="Résultats modèles"/>
          <p:cNvSpPr txBox="1"/>
          <p:nvPr/>
        </p:nvSpPr>
        <p:spPr>
          <a:xfrm>
            <a:off x="6066385" y="2380803"/>
            <a:ext cx="5602229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Résultats modèles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PI"/>
          <p:cNvSpPr txBox="1">
            <a:spLocks noGrp="1"/>
          </p:cNvSpPr>
          <p:nvPr>
            <p:ph type="title"/>
          </p:nvPr>
        </p:nvSpPr>
        <p:spPr>
          <a:xfrm>
            <a:off x="1730453" y="1077359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API</a:t>
            </a:r>
          </a:p>
        </p:txBody>
      </p:sp>
      <p:pic>
        <p:nvPicPr>
          <p:cNvPr id="284" name="Screenshot 2024-04-18 alle 15.02.37.png" descr="Screenshot 2024-04-18 alle 15.02.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409" y="3386246"/>
            <a:ext cx="17787712" cy="8744464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290" name="Disegno"/>
          <p:cNvGrpSpPr/>
          <p:nvPr/>
        </p:nvGrpSpPr>
        <p:grpSpPr>
          <a:xfrm>
            <a:off x="4739454" y="10369700"/>
            <a:ext cx="17039168" cy="2682694"/>
            <a:chOff x="-723051" y="-651239"/>
            <a:chExt cx="17039167" cy="2682693"/>
          </a:xfrm>
        </p:grpSpPr>
        <p:pic>
          <p:nvPicPr>
            <p:cNvPr id="286" name="Linea Linea" descr="Linea Linea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3665" y="-57150"/>
              <a:ext cx="228601" cy="114300"/>
            </a:xfrm>
            <a:prstGeom prst="rect">
              <a:avLst/>
            </a:prstGeom>
            <a:effectLst/>
          </p:spPr>
        </p:pic>
        <p:pic>
          <p:nvPicPr>
            <p:cNvPr id="288" name="Linea Forma" descr="Linea Forma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23052" y="-651240"/>
              <a:ext cx="17039168" cy="2682694"/>
            </a:xfrm>
            <a:prstGeom prst="rect">
              <a:avLst/>
            </a:prstGeom>
            <a:effectLst/>
          </p:spPr>
        </p:pic>
      </p:grpSp>
      <p:sp>
        <p:nvSpPr>
          <p:cNvPr id="291" name="Libraries utilisée"/>
          <p:cNvSpPr txBox="1"/>
          <p:nvPr/>
        </p:nvSpPr>
        <p:spPr>
          <a:xfrm>
            <a:off x="6670947" y="2380803"/>
            <a:ext cx="4529138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Libraries utilisée</a:t>
            </a:r>
          </a:p>
        </p:txBody>
      </p:sp>
      <p:sp>
        <p:nvSpPr>
          <p:cNvPr id="292" name="Logger"/>
          <p:cNvSpPr txBox="1"/>
          <p:nvPr/>
        </p:nvSpPr>
        <p:spPr>
          <a:xfrm>
            <a:off x="752327" y="11269275"/>
            <a:ext cx="2046090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Logger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PI"/>
          <p:cNvSpPr txBox="1">
            <a:spLocks noGrp="1"/>
          </p:cNvSpPr>
          <p:nvPr>
            <p:ph type="title"/>
          </p:nvPr>
        </p:nvSpPr>
        <p:spPr>
          <a:xfrm>
            <a:off x="2415623" y="1077359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API</a:t>
            </a:r>
          </a:p>
        </p:txBody>
      </p:sp>
      <p:pic>
        <p:nvPicPr>
          <p:cNvPr id="295" name="Screenshot 2024-04-18 alle 15.03.40.png" descr="Screenshot 2024-04-18 alle 15.03.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8" y="5520636"/>
            <a:ext cx="7912101" cy="623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Screenshot 2024-04-18 alle 15.04.06.png" descr="Screenshot 2024-04-18 alle 15.04.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064" y="6273776"/>
            <a:ext cx="11104320" cy="420546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98" name="Fonctions"/>
          <p:cNvSpPr txBox="1"/>
          <p:nvPr/>
        </p:nvSpPr>
        <p:spPr>
          <a:xfrm>
            <a:off x="9875126" y="2380803"/>
            <a:ext cx="3970238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Fonctions</a:t>
            </a:r>
          </a:p>
        </p:txBody>
      </p:sp>
      <p:sp>
        <p:nvSpPr>
          <p:cNvPr id="299" name="Pré-traitement text"/>
          <p:cNvSpPr txBox="1"/>
          <p:nvPr/>
        </p:nvSpPr>
        <p:spPr>
          <a:xfrm>
            <a:off x="3322078" y="4451192"/>
            <a:ext cx="5227380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Pré-traitement text</a:t>
            </a:r>
          </a:p>
        </p:txBody>
      </p:sp>
      <p:sp>
        <p:nvSpPr>
          <p:cNvPr id="300" name="Prediction"/>
          <p:cNvSpPr txBox="1"/>
          <p:nvPr/>
        </p:nvSpPr>
        <p:spPr>
          <a:xfrm>
            <a:off x="16633843" y="4451192"/>
            <a:ext cx="3970238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Prediction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API"/>
          <p:cNvSpPr txBox="1">
            <a:spLocks noGrp="1"/>
          </p:cNvSpPr>
          <p:nvPr>
            <p:ph type="title"/>
          </p:nvPr>
        </p:nvSpPr>
        <p:spPr>
          <a:xfrm>
            <a:off x="1800053" y="1077359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API</a:t>
            </a:r>
          </a:p>
        </p:txBody>
      </p:sp>
      <p:pic>
        <p:nvPicPr>
          <p:cNvPr id="303" name="Screenshot 2024-04-18 alle 15.04.53.png" descr="Screenshot 2024-04-18 alle 15.04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28" y="4243630"/>
            <a:ext cx="13735144" cy="826576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05" name="Mise en place de l’interface utilisateur"/>
          <p:cNvSpPr txBox="1"/>
          <p:nvPr/>
        </p:nvSpPr>
        <p:spPr>
          <a:xfrm>
            <a:off x="4706829" y="2935304"/>
            <a:ext cx="10676931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Mise en place de l’interface utilisateur</a:t>
            </a:r>
          </a:p>
        </p:txBody>
      </p:sp>
      <p:sp>
        <p:nvSpPr>
          <p:cNvPr id="306" name="Feedback"/>
          <p:cNvSpPr txBox="1"/>
          <p:nvPr/>
        </p:nvSpPr>
        <p:spPr>
          <a:xfrm>
            <a:off x="288911" y="10148139"/>
            <a:ext cx="2800946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Feedback</a:t>
            </a:r>
          </a:p>
        </p:txBody>
      </p:sp>
      <p:sp>
        <p:nvSpPr>
          <p:cNvPr id="307" name="Freccia"/>
          <p:cNvSpPr/>
          <p:nvPr/>
        </p:nvSpPr>
        <p:spPr>
          <a:xfrm>
            <a:off x="3820958" y="995491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Tweet input"/>
          <p:cNvSpPr txBox="1"/>
          <p:nvPr/>
        </p:nvSpPr>
        <p:spPr>
          <a:xfrm>
            <a:off x="241517" y="5701658"/>
            <a:ext cx="3236120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Tweet input</a:t>
            </a:r>
          </a:p>
        </p:txBody>
      </p:sp>
      <p:sp>
        <p:nvSpPr>
          <p:cNvPr id="309" name="Freccia"/>
          <p:cNvSpPr/>
          <p:nvPr/>
        </p:nvSpPr>
        <p:spPr>
          <a:xfrm>
            <a:off x="3766032" y="550842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ommaire"/>
          <p:cNvSpPr txBox="1">
            <a:spLocks noGrp="1"/>
          </p:cNvSpPr>
          <p:nvPr>
            <p:ph type="title"/>
          </p:nvPr>
        </p:nvSpPr>
        <p:spPr>
          <a:xfrm>
            <a:off x="158592" y="170516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Sommaire</a:t>
            </a:r>
          </a:p>
        </p:txBody>
      </p:sp>
      <p:sp>
        <p:nvSpPr>
          <p:cNvPr id="177" name="Contexte…"/>
          <p:cNvSpPr txBox="1">
            <a:spLocks noGrp="1"/>
          </p:cNvSpPr>
          <p:nvPr>
            <p:ph type="body" sz="quarter" idx="1"/>
          </p:nvPr>
        </p:nvSpPr>
        <p:spPr>
          <a:xfrm>
            <a:off x="652876" y="2729994"/>
            <a:ext cx="6154620" cy="8256012"/>
          </a:xfrm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Contexte</a:t>
            </a:r>
          </a:p>
          <a:p>
            <a:pPr marL="579119" indent="-579119" defTabSz="2316421">
              <a:spcBef>
                <a:spcPts val="4200"/>
              </a:spcBef>
              <a:defRPr sz="456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Données</a:t>
            </a:r>
          </a:p>
          <a:p>
            <a:pPr marL="579119" indent="-579119" defTabSz="2316421">
              <a:spcBef>
                <a:spcPts val="4200"/>
              </a:spcBef>
              <a:defRPr sz="456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EDA</a:t>
            </a:r>
          </a:p>
          <a:p>
            <a:pPr marL="579119" indent="-579119" defTabSz="2316421">
              <a:spcBef>
                <a:spcPts val="4200"/>
              </a:spcBef>
              <a:defRPr sz="456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Modélisation</a:t>
            </a:r>
          </a:p>
          <a:p>
            <a:pPr marL="579119" indent="-579119" defTabSz="2316421">
              <a:spcBef>
                <a:spcPts val="4200"/>
              </a:spcBef>
              <a:defRPr sz="456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Déploiement</a:t>
            </a:r>
          </a:p>
          <a:p>
            <a:pPr marL="1158239" lvl="1" indent="-579119" defTabSz="2316421">
              <a:spcBef>
                <a:spcPts val="4200"/>
              </a:spcBef>
              <a:defRPr sz="456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API</a:t>
            </a:r>
          </a:p>
          <a:p>
            <a:pPr marL="1158239" lvl="1" indent="-579119" defTabSz="2316421">
              <a:spcBef>
                <a:spcPts val="4200"/>
              </a:spcBef>
              <a:defRPr sz="456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Cloud</a:t>
            </a:r>
          </a:p>
        </p:txBody>
      </p:sp>
      <p:sp>
        <p:nvSpPr>
          <p:cNvPr id="17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Docker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Docker</a:t>
            </a:r>
          </a:p>
        </p:txBody>
      </p:sp>
      <p:pic>
        <p:nvPicPr>
          <p:cNvPr id="312" name="Docker_Hub_Logo-1146844994.jpg" descr="Docker_Hub_Logo-114684499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675" y="7178406"/>
            <a:ext cx="5697277" cy="239620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14" name="Freccia"/>
          <p:cNvSpPr/>
          <p:nvPr/>
        </p:nvSpPr>
        <p:spPr>
          <a:xfrm>
            <a:off x="15227878" y="7741509"/>
            <a:ext cx="209647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5" name="Docker Container"/>
          <p:cNvSpPr txBox="1"/>
          <p:nvPr/>
        </p:nvSpPr>
        <p:spPr>
          <a:xfrm>
            <a:off x="3262972" y="3994009"/>
            <a:ext cx="4993482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Docker Container</a:t>
            </a:r>
          </a:p>
        </p:txBody>
      </p:sp>
      <p:pic>
        <p:nvPicPr>
          <p:cNvPr id="316" name="Screenshot 2024-04-22 alle 10.28.59.png" descr="Screenshot 2024-04-22 alle 10.28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80" y="5442209"/>
            <a:ext cx="13944534" cy="6197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Unitest"/>
          <p:cNvSpPr txBox="1">
            <a:spLocks noGrp="1"/>
          </p:cNvSpPr>
          <p:nvPr>
            <p:ph type="title"/>
          </p:nvPr>
        </p:nvSpPr>
        <p:spPr>
          <a:xfrm>
            <a:off x="10680811" y="6794164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Unitest</a:t>
            </a:r>
          </a:p>
        </p:txBody>
      </p:sp>
      <p:pic>
        <p:nvPicPr>
          <p:cNvPr id="319" name="Screenshot 2024-04-18 090115.png" descr="Screenshot 2024-04-18 0901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1" y="2488737"/>
            <a:ext cx="8234542" cy="1099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shot 2024-04-18 090040.png" descr="Screenshot 2024-04-18 0900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967" y="2664801"/>
            <a:ext cx="7694165" cy="10666524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22" name="Workflow"/>
          <p:cNvSpPr txBox="1"/>
          <p:nvPr/>
        </p:nvSpPr>
        <p:spPr>
          <a:xfrm>
            <a:off x="3930266" y="1352169"/>
            <a:ext cx="6698234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Workflow</a:t>
            </a:r>
          </a:p>
        </p:txBody>
      </p:sp>
      <p:sp>
        <p:nvSpPr>
          <p:cNvPr id="323" name="Test GitHub"/>
          <p:cNvSpPr txBox="1"/>
          <p:nvPr/>
        </p:nvSpPr>
        <p:spPr>
          <a:xfrm>
            <a:off x="18419601" y="1094504"/>
            <a:ext cx="3871938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Test GitHub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loud"/>
          <p:cNvSpPr txBox="1">
            <a:spLocks noGrp="1"/>
          </p:cNvSpPr>
          <p:nvPr>
            <p:ph type="title"/>
          </p:nvPr>
        </p:nvSpPr>
        <p:spPr>
          <a:xfrm>
            <a:off x="10337072" y="2105993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Cloud</a:t>
            </a:r>
          </a:p>
        </p:txBody>
      </p:sp>
      <p:pic>
        <p:nvPicPr>
          <p:cNvPr id="326" name="Microsoft-Azure.png" descr="Microsoft-Az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49" y="2062435"/>
            <a:ext cx="13789372" cy="7796022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loud"/>
          <p:cNvSpPr txBox="1">
            <a:spLocks noGrp="1"/>
          </p:cNvSpPr>
          <p:nvPr>
            <p:ph type="title"/>
          </p:nvPr>
        </p:nvSpPr>
        <p:spPr>
          <a:xfrm>
            <a:off x="637776" y="556030"/>
            <a:ext cx="21971001" cy="1433163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dirty="0"/>
              <a:t>Cloud</a:t>
            </a:r>
          </a:p>
        </p:txBody>
      </p:sp>
      <p:pic>
        <p:nvPicPr>
          <p:cNvPr id="330" name="azure resources.png" descr="azure resources.png"/>
          <p:cNvPicPr>
            <a:picLocks noChangeAspect="1"/>
          </p:cNvPicPr>
          <p:nvPr/>
        </p:nvPicPr>
        <p:blipFill>
          <a:blip r:embed="rId3"/>
          <a:srcRect r="10326"/>
          <a:stretch>
            <a:fillRect/>
          </a:stretch>
        </p:blipFill>
        <p:spPr>
          <a:xfrm>
            <a:off x="8451255" y="4042611"/>
            <a:ext cx="10341920" cy="776323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3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32" name="Azure Container Registry"/>
          <p:cNvSpPr txBox="1"/>
          <p:nvPr/>
        </p:nvSpPr>
        <p:spPr>
          <a:xfrm>
            <a:off x="9670033" y="2521490"/>
            <a:ext cx="7904363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Azure Container Registry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loud"/>
          <p:cNvSpPr txBox="1">
            <a:spLocks noGrp="1"/>
          </p:cNvSpPr>
          <p:nvPr>
            <p:ph type="title"/>
          </p:nvPr>
        </p:nvSpPr>
        <p:spPr>
          <a:xfrm>
            <a:off x="732564" y="674514"/>
            <a:ext cx="21971001" cy="1433163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Cloud</a:t>
            </a:r>
          </a:p>
        </p:txBody>
      </p:sp>
      <p:pic>
        <p:nvPicPr>
          <p:cNvPr id="335" name="Screenshot 2024-04-17 085741.png" descr="Screenshot 2024-04-17 0857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296" y="2342476"/>
            <a:ext cx="13909580" cy="79915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33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37" name="Interface utilisateur"/>
          <p:cNvSpPr txBox="1"/>
          <p:nvPr/>
        </p:nvSpPr>
        <p:spPr>
          <a:xfrm>
            <a:off x="11005599" y="909313"/>
            <a:ext cx="7014212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Interface utilisateur</a:t>
            </a:r>
          </a:p>
        </p:txBody>
      </p:sp>
      <p:sp>
        <p:nvSpPr>
          <p:cNvPr id="338" name="Lien API : streamlitapp.westeurope.azurecontainer.io:8501"/>
          <p:cNvSpPr txBox="1"/>
          <p:nvPr/>
        </p:nvSpPr>
        <p:spPr>
          <a:xfrm>
            <a:off x="7054952" y="11499296"/>
            <a:ext cx="14746269" cy="143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Lien API : streamlitapp.westeurope.azurecontainer.io:8501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loud"/>
          <p:cNvSpPr txBox="1">
            <a:spLocks noGrp="1"/>
          </p:cNvSpPr>
          <p:nvPr>
            <p:ph type="title"/>
          </p:nvPr>
        </p:nvSpPr>
        <p:spPr>
          <a:xfrm>
            <a:off x="1004446" y="1077359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Cloud</a:t>
            </a:r>
          </a:p>
        </p:txBody>
      </p:sp>
      <p:pic>
        <p:nvPicPr>
          <p:cNvPr id="341" name="Screenshot 2024-04-17 100238.png" descr="Screenshot 2024-04-17 1002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840" y="2529453"/>
            <a:ext cx="5736017" cy="10158057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42" name="Screenshot 2024-04-18 alle 15.10.05.png" descr="Screenshot 2024-04-18 alle 15.10.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913" y="6612960"/>
            <a:ext cx="12961169" cy="434221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3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44" name="Règle alert"/>
          <p:cNvSpPr txBox="1"/>
          <p:nvPr/>
        </p:nvSpPr>
        <p:spPr>
          <a:xfrm>
            <a:off x="9028738" y="5331795"/>
            <a:ext cx="8936924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Règle alert</a:t>
            </a:r>
          </a:p>
        </p:txBody>
      </p:sp>
      <p:sp>
        <p:nvSpPr>
          <p:cNvPr id="345" name="Exemple"/>
          <p:cNvSpPr txBox="1"/>
          <p:nvPr/>
        </p:nvSpPr>
        <p:spPr>
          <a:xfrm>
            <a:off x="18056865" y="1352169"/>
            <a:ext cx="2822941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Exemple 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Merci pour votre attention"/>
          <p:cNvSpPr txBox="1">
            <a:spLocks noGrp="1"/>
          </p:cNvSpPr>
          <p:nvPr>
            <p:ph type="title"/>
          </p:nvPr>
        </p:nvSpPr>
        <p:spPr>
          <a:xfrm>
            <a:off x="348483" y="5914664"/>
            <a:ext cx="13106927" cy="1433163"/>
          </a:xfrm>
          <a:prstGeom prst="rect">
            <a:avLst/>
          </a:prstGeom>
        </p:spPr>
        <p:txBody>
          <a:bodyPr/>
          <a:lstStyle>
            <a:lvl1pPr defTabSz="2145738">
              <a:defRPr sz="7480" b="0" spc="-149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Merci pour votre attention</a:t>
            </a:r>
          </a:p>
        </p:txBody>
      </p:sp>
      <p:sp>
        <p:nvSpPr>
          <p:cNvPr id="34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ntexte"/>
          <p:cNvSpPr txBox="1">
            <a:spLocks noGrp="1"/>
          </p:cNvSpPr>
          <p:nvPr>
            <p:ph type="title"/>
          </p:nvPr>
        </p:nvSpPr>
        <p:spPr>
          <a:xfrm>
            <a:off x="98136" y="273417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Contexte</a:t>
            </a:r>
          </a:p>
        </p:txBody>
      </p:sp>
      <p:sp>
        <p:nvSpPr>
          <p:cNvPr id="18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82" name="16798648691893_Ingenieur-IA-Graphics-P7-01-banner.png" descr="16798648691893_Ingenieur-IA-Graphics-P7-01-bann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871" y="4470211"/>
            <a:ext cx="8156687" cy="323149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MIC (Marketing Intelligence Consulting)"/>
          <p:cNvSpPr txBox="1"/>
          <p:nvPr/>
        </p:nvSpPr>
        <p:spPr>
          <a:xfrm>
            <a:off x="8662177" y="2380803"/>
            <a:ext cx="11180863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MIC (Marketing Intelligence Consulting)</a:t>
            </a:r>
          </a:p>
        </p:txBody>
      </p:sp>
      <p:sp>
        <p:nvSpPr>
          <p:cNvPr id="184" name="Produit IA pour anticiper Bad Buzz sur les réseaux sociaux"/>
          <p:cNvSpPr txBox="1"/>
          <p:nvPr/>
        </p:nvSpPr>
        <p:spPr>
          <a:xfrm>
            <a:off x="10198123" y="9660526"/>
            <a:ext cx="8714463" cy="1605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Produit IA pour anticiper Bad Buzz sur les réseaux sociaux</a:t>
            </a:r>
          </a:p>
        </p:txBody>
      </p:sp>
      <p:sp>
        <p:nvSpPr>
          <p:cNvPr id="185" name="Objectifs"/>
          <p:cNvSpPr txBox="1"/>
          <p:nvPr/>
        </p:nvSpPr>
        <p:spPr>
          <a:xfrm>
            <a:off x="13279897" y="8239341"/>
            <a:ext cx="2550915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Objectifs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EDA</a:t>
            </a:r>
          </a:p>
        </p:txBody>
      </p:sp>
      <p:pic>
        <p:nvPicPr>
          <p:cNvPr id="188" name="Screenshot 2024-04-18 alle 09.45.04.png" descr="Screenshot 2024-04-18 alle 09.45.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131" y="3836825"/>
            <a:ext cx="18441738" cy="2254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coount targets.png" descr="coount targe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13" y="7415429"/>
            <a:ext cx="7594601" cy="568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shot 2024-04-18 alle 09.55.37.png" descr="Screenshot 2024-04-18 alle 09.55.3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6194" y="9170187"/>
            <a:ext cx="8204776" cy="25296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Disegno"/>
          <p:cNvGrpSpPr/>
          <p:nvPr/>
        </p:nvGrpSpPr>
        <p:grpSpPr>
          <a:xfrm>
            <a:off x="4075325" y="4375900"/>
            <a:ext cx="1834063" cy="2716909"/>
            <a:chOff x="-1833427" y="-45998"/>
            <a:chExt cx="1834062" cy="2716908"/>
          </a:xfrm>
        </p:grpSpPr>
        <p:sp>
          <p:nvSpPr>
            <p:cNvPr id="191" name="Linea"/>
            <p:cNvSpPr/>
            <p:nvPr/>
          </p:nvSpPr>
          <p:spPr>
            <a:xfrm>
              <a:off x="-1243447" y="-45999"/>
              <a:ext cx="1244083" cy="82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72" extrusionOk="0">
                  <a:moveTo>
                    <a:pt x="21600" y="11021"/>
                  </a:moveTo>
                  <a:cubicBezTo>
                    <a:pt x="20817" y="6701"/>
                    <a:pt x="20035" y="2381"/>
                    <a:pt x="19213" y="761"/>
                  </a:cubicBezTo>
                  <a:cubicBezTo>
                    <a:pt x="18391" y="-859"/>
                    <a:pt x="17530" y="221"/>
                    <a:pt x="16983" y="2921"/>
                  </a:cubicBezTo>
                  <a:cubicBezTo>
                    <a:pt x="16435" y="5621"/>
                    <a:pt x="16200" y="9941"/>
                    <a:pt x="15574" y="13721"/>
                  </a:cubicBezTo>
                  <a:cubicBezTo>
                    <a:pt x="14948" y="17501"/>
                    <a:pt x="13930" y="20741"/>
                    <a:pt x="12170" y="19661"/>
                  </a:cubicBezTo>
                  <a:cubicBezTo>
                    <a:pt x="10409" y="18581"/>
                    <a:pt x="7904" y="13181"/>
                    <a:pt x="5909" y="9941"/>
                  </a:cubicBezTo>
                  <a:cubicBezTo>
                    <a:pt x="3913" y="6701"/>
                    <a:pt x="2426" y="5621"/>
                    <a:pt x="1526" y="6701"/>
                  </a:cubicBezTo>
                  <a:cubicBezTo>
                    <a:pt x="626" y="7781"/>
                    <a:pt x="313" y="11021"/>
                    <a:pt x="0" y="14261"/>
                  </a:cubicBezTo>
                </a:path>
              </a:pathLst>
            </a:custGeom>
            <a:noFill/>
            <a:ln w="635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" name="Linea"/>
            <p:cNvSpPr/>
            <p:nvPr/>
          </p:nvSpPr>
          <p:spPr>
            <a:xfrm>
              <a:off x="-1833428" y="1801754"/>
              <a:ext cx="530168" cy="869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1" h="21469" extrusionOk="0">
                  <a:moveTo>
                    <a:pt x="7900" y="18959"/>
                  </a:moveTo>
                  <a:cubicBezTo>
                    <a:pt x="8620" y="19293"/>
                    <a:pt x="9340" y="19627"/>
                    <a:pt x="10240" y="19683"/>
                  </a:cubicBezTo>
                  <a:cubicBezTo>
                    <a:pt x="11140" y="19739"/>
                    <a:pt x="12220" y="19516"/>
                    <a:pt x="13750" y="18625"/>
                  </a:cubicBezTo>
                  <a:cubicBezTo>
                    <a:pt x="15280" y="17734"/>
                    <a:pt x="17260" y="16176"/>
                    <a:pt x="18790" y="14227"/>
                  </a:cubicBezTo>
                  <a:cubicBezTo>
                    <a:pt x="20320" y="12279"/>
                    <a:pt x="21400" y="9941"/>
                    <a:pt x="21130" y="7992"/>
                  </a:cubicBezTo>
                  <a:cubicBezTo>
                    <a:pt x="20860" y="6044"/>
                    <a:pt x="19240" y="4485"/>
                    <a:pt x="17350" y="3205"/>
                  </a:cubicBezTo>
                  <a:cubicBezTo>
                    <a:pt x="15460" y="1924"/>
                    <a:pt x="13300" y="922"/>
                    <a:pt x="11410" y="421"/>
                  </a:cubicBezTo>
                  <a:cubicBezTo>
                    <a:pt x="9520" y="-80"/>
                    <a:pt x="7900" y="-80"/>
                    <a:pt x="6820" y="143"/>
                  </a:cubicBezTo>
                  <a:cubicBezTo>
                    <a:pt x="5740" y="365"/>
                    <a:pt x="5200" y="811"/>
                    <a:pt x="4300" y="2369"/>
                  </a:cubicBezTo>
                  <a:cubicBezTo>
                    <a:pt x="3400" y="3928"/>
                    <a:pt x="2140" y="6600"/>
                    <a:pt x="1240" y="8827"/>
                  </a:cubicBezTo>
                  <a:cubicBezTo>
                    <a:pt x="340" y="11054"/>
                    <a:pt x="-200" y="12835"/>
                    <a:pt x="70" y="14450"/>
                  </a:cubicBezTo>
                  <a:cubicBezTo>
                    <a:pt x="340" y="16064"/>
                    <a:pt x="1420" y="17512"/>
                    <a:pt x="2230" y="18514"/>
                  </a:cubicBezTo>
                  <a:cubicBezTo>
                    <a:pt x="3040" y="19516"/>
                    <a:pt x="3580" y="20073"/>
                    <a:pt x="4210" y="20574"/>
                  </a:cubicBezTo>
                  <a:cubicBezTo>
                    <a:pt x="4840" y="21075"/>
                    <a:pt x="5560" y="21520"/>
                    <a:pt x="6190" y="21464"/>
                  </a:cubicBezTo>
                  <a:cubicBezTo>
                    <a:pt x="6820" y="21409"/>
                    <a:pt x="7360" y="20852"/>
                    <a:pt x="7810" y="20407"/>
                  </a:cubicBezTo>
                  <a:cubicBezTo>
                    <a:pt x="8260" y="19961"/>
                    <a:pt x="8620" y="19627"/>
                    <a:pt x="8980" y="19293"/>
                  </a:cubicBezTo>
                </a:path>
              </a:pathLst>
            </a:custGeom>
            <a:noFill/>
            <a:ln w="635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" name="Linea"/>
            <p:cNvSpPr/>
            <p:nvPr/>
          </p:nvSpPr>
          <p:spPr>
            <a:xfrm>
              <a:off x="-851291" y="2244756"/>
              <a:ext cx="135227" cy="13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635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" name="Linea"/>
            <p:cNvSpPr/>
            <p:nvPr/>
          </p:nvSpPr>
          <p:spPr>
            <a:xfrm>
              <a:off x="-341321" y="1717373"/>
              <a:ext cx="276953" cy="91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1600" extrusionOk="0">
                  <a:moveTo>
                    <a:pt x="20867" y="21600"/>
                  </a:moveTo>
                  <a:cubicBezTo>
                    <a:pt x="20867" y="19482"/>
                    <a:pt x="20867" y="17365"/>
                    <a:pt x="20696" y="15724"/>
                  </a:cubicBezTo>
                  <a:cubicBezTo>
                    <a:pt x="20524" y="14082"/>
                    <a:pt x="20181" y="12918"/>
                    <a:pt x="20010" y="12071"/>
                  </a:cubicBezTo>
                  <a:cubicBezTo>
                    <a:pt x="19839" y="11224"/>
                    <a:pt x="19839" y="10694"/>
                    <a:pt x="20181" y="10694"/>
                  </a:cubicBezTo>
                  <a:cubicBezTo>
                    <a:pt x="20524" y="10694"/>
                    <a:pt x="21210" y="11224"/>
                    <a:pt x="21039" y="11700"/>
                  </a:cubicBezTo>
                  <a:cubicBezTo>
                    <a:pt x="20867" y="12176"/>
                    <a:pt x="19839" y="12600"/>
                    <a:pt x="17439" y="13341"/>
                  </a:cubicBezTo>
                  <a:cubicBezTo>
                    <a:pt x="15039" y="14082"/>
                    <a:pt x="11267" y="15141"/>
                    <a:pt x="8181" y="15724"/>
                  </a:cubicBezTo>
                  <a:cubicBezTo>
                    <a:pt x="5096" y="16306"/>
                    <a:pt x="2696" y="16412"/>
                    <a:pt x="1324" y="16200"/>
                  </a:cubicBezTo>
                  <a:cubicBezTo>
                    <a:pt x="-47" y="15988"/>
                    <a:pt x="-390" y="15459"/>
                    <a:pt x="467" y="13712"/>
                  </a:cubicBezTo>
                  <a:cubicBezTo>
                    <a:pt x="1324" y="11965"/>
                    <a:pt x="3381" y="9000"/>
                    <a:pt x="5267" y="6512"/>
                  </a:cubicBezTo>
                  <a:cubicBezTo>
                    <a:pt x="7153" y="4024"/>
                    <a:pt x="8867" y="2012"/>
                    <a:pt x="10581" y="0"/>
                  </a:cubicBezTo>
                </a:path>
              </a:pathLst>
            </a:custGeom>
            <a:noFill/>
            <a:ln w="635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98" name="Disegno"/>
          <p:cNvGrpSpPr/>
          <p:nvPr/>
        </p:nvGrpSpPr>
        <p:grpSpPr>
          <a:xfrm>
            <a:off x="14837106" y="2791999"/>
            <a:ext cx="6962456" cy="4433592"/>
            <a:chOff x="-6027670" y="-832064"/>
            <a:chExt cx="6962454" cy="4433590"/>
          </a:xfrm>
        </p:grpSpPr>
        <p:sp>
          <p:nvSpPr>
            <p:cNvPr id="196" name="Linea"/>
            <p:cNvSpPr/>
            <p:nvPr/>
          </p:nvSpPr>
          <p:spPr>
            <a:xfrm>
              <a:off x="-6027671" y="-832065"/>
              <a:ext cx="6962455" cy="4433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47" extrusionOk="0">
                  <a:moveTo>
                    <a:pt x="18673" y="4044"/>
                  </a:moveTo>
                  <a:cubicBezTo>
                    <a:pt x="18631" y="3671"/>
                    <a:pt x="18589" y="3299"/>
                    <a:pt x="18547" y="2992"/>
                  </a:cubicBezTo>
                  <a:cubicBezTo>
                    <a:pt x="18505" y="2685"/>
                    <a:pt x="18463" y="2444"/>
                    <a:pt x="18380" y="2258"/>
                  </a:cubicBezTo>
                  <a:cubicBezTo>
                    <a:pt x="18296" y="2072"/>
                    <a:pt x="18170" y="1941"/>
                    <a:pt x="17863" y="1776"/>
                  </a:cubicBezTo>
                  <a:cubicBezTo>
                    <a:pt x="17556" y="1612"/>
                    <a:pt x="17067" y="1415"/>
                    <a:pt x="16557" y="1218"/>
                  </a:cubicBezTo>
                  <a:cubicBezTo>
                    <a:pt x="16048" y="1020"/>
                    <a:pt x="15517" y="823"/>
                    <a:pt x="15001" y="637"/>
                  </a:cubicBezTo>
                  <a:cubicBezTo>
                    <a:pt x="14484" y="451"/>
                    <a:pt x="13981" y="276"/>
                    <a:pt x="13542" y="210"/>
                  </a:cubicBezTo>
                  <a:cubicBezTo>
                    <a:pt x="13102" y="144"/>
                    <a:pt x="12725" y="188"/>
                    <a:pt x="12264" y="210"/>
                  </a:cubicBezTo>
                  <a:cubicBezTo>
                    <a:pt x="11803" y="232"/>
                    <a:pt x="11259" y="232"/>
                    <a:pt x="10749" y="221"/>
                  </a:cubicBezTo>
                  <a:cubicBezTo>
                    <a:pt x="10239" y="210"/>
                    <a:pt x="9765" y="188"/>
                    <a:pt x="9276" y="243"/>
                  </a:cubicBezTo>
                  <a:cubicBezTo>
                    <a:pt x="8787" y="298"/>
                    <a:pt x="8285" y="429"/>
                    <a:pt x="7775" y="560"/>
                  </a:cubicBezTo>
                  <a:cubicBezTo>
                    <a:pt x="7265" y="692"/>
                    <a:pt x="6749" y="823"/>
                    <a:pt x="6253" y="911"/>
                  </a:cubicBezTo>
                  <a:cubicBezTo>
                    <a:pt x="5757" y="999"/>
                    <a:pt x="5283" y="1042"/>
                    <a:pt x="4808" y="1207"/>
                  </a:cubicBezTo>
                  <a:cubicBezTo>
                    <a:pt x="4333" y="1371"/>
                    <a:pt x="3859" y="1656"/>
                    <a:pt x="3468" y="1951"/>
                  </a:cubicBezTo>
                  <a:cubicBezTo>
                    <a:pt x="3077" y="2247"/>
                    <a:pt x="2769" y="2554"/>
                    <a:pt x="2455" y="2904"/>
                  </a:cubicBezTo>
                  <a:cubicBezTo>
                    <a:pt x="2141" y="3255"/>
                    <a:pt x="1820" y="3649"/>
                    <a:pt x="1555" y="4076"/>
                  </a:cubicBezTo>
                  <a:cubicBezTo>
                    <a:pt x="1289" y="4504"/>
                    <a:pt x="1080" y="4964"/>
                    <a:pt x="885" y="5489"/>
                  </a:cubicBezTo>
                  <a:cubicBezTo>
                    <a:pt x="689" y="6015"/>
                    <a:pt x="508" y="6607"/>
                    <a:pt x="354" y="7209"/>
                  </a:cubicBezTo>
                  <a:cubicBezTo>
                    <a:pt x="200" y="7812"/>
                    <a:pt x="75" y="8425"/>
                    <a:pt x="26" y="9082"/>
                  </a:cubicBezTo>
                  <a:cubicBezTo>
                    <a:pt x="-23" y="9739"/>
                    <a:pt x="5" y="10440"/>
                    <a:pt x="40" y="11098"/>
                  </a:cubicBezTo>
                  <a:cubicBezTo>
                    <a:pt x="75" y="11755"/>
                    <a:pt x="117" y="12368"/>
                    <a:pt x="193" y="12971"/>
                  </a:cubicBezTo>
                  <a:cubicBezTo>
                    <a:pt x="270" y="13573"/>
                    <a:pt x="382" y="14164"/>
                    <a:pt x="549" y="14767"/>
                  </a:cubicBezTo>
                  <a:cubicBezTo>
                    <a:pt x="717" y="15369"/>
                    <a:pt x="940" y="15983"/>
                    <a:pt x="1199" y="16541"/>
                  </a:cubicBezTo>
                  <a:cubicBezTo>
                    <a:pt x="1457" y="17100"/>
                    <a:pt x="1750" y="17604"/>
                    <a:pt x="2078" y="18097"/>
                  </a:cubicBezTo>
                  <a:cubicBezTo>
                    <a:pt x="2406" y="18590"/>
                    <a:pt x="2769" y="19072"/>
                    <a:pt x="3126" y="19422"/>
                  </a:cubicBezTo>
                  <a:cubicBezTo>
                    <a:pt x="3482" y="19773"/>
                    <a:pt x="3831" y="19992"/>
                    <a:pt x="4215" y="20123"/>
                  </a:cubicBezTo>
                  <a:cubicBezTo>
                    <a:pt x="4599" y="20255"/>
                    <a:pt x="5017" y="20298"/>
                    <a:pt x="5436" y="20364"/>
                  </a:cubicBezTo>
                  <a:cubicBezTo>
                    <a:pt x="5855" y="20430"/>
                    <a:pt x="6274" y="20517"/>
                    <a:pt x="6714" y="20638"/>
                  </a:cubicBezTo>
                  <a:cubicBezTo>
                    <a:pt x="7154" y="20758"/>
                    <a:pt x="7614" y="20912"/>
                    <a:pt x="8117" y="21032"/>
                  </a:cubicBezTo>
                  <a:cubicBezTo>
                    <a:pt x="8620" y="21153"/>
                    <a:pt x="9164" y="21240"/>
                    <a:pt x="9688" y="21339"/>
                  </a:cubicBezTo>
                  <a:cubicBezTo>
                    <a:pt x="10212" y="21437"/>
                    <a:pt x="10714" y="21547"/>
                    <a:pt x="11175" y="21547"/>
                  </a:cubicBezTo>
                  <a:cubicBezTo>
                    <a:pt x="11636" y="21547"/>
                    <a:pt x="12055" y="21437"/>
                    <a:pt x="12508" y="21295"/>
                  </a:cubicBezTo>
                  <a:cubicBezTo>
                    <a:pt x="12962" y="21153"/>
                    <a:pt x="13451" y="20977"/>
                    <a:pt x="13898" y="20780"/>
                  </a:cubicBezTo>
                  <a:cubicBezTo>
                    <a:pt x="14344" y="20583"/>
                    <a:pt x="14749" y="20364"/>
                    <a:pt x="15070" y="20079"/>
                  </a:cubicBezTo>
                  <a:cubicBezTo>
                    <a:pt x="15392" y="19794"/>
                    <a:pt x="15629" y="19444"/>
                    <a:pt x="15943" y="19126"/>
                  </a:cubicBezTo>
                  <a:cubicBezTo>
                    <a:pt x="16257" y="18809"/>
                    <a:pt x="16648" y="18524"/>
                    <a:pt x="17053" y="18250"/>
                  </a:cubicBezTo>
                  <a:cubicBezTo>
                    <a:pt x="17458" y="17976"/>
                    <a:pt x="17877" y="17713"/>
                    <a:pt x="18226" y="17374"/>
                  </a:cubicBezTo>
                  <a:cubicBezTo>
                    <a:pt x="18575" y="17034"/>
                    <a:pt x="18854" y="16618"/>
                    <a:pt x="19168" y="16147"/>
                  </a:cubicBezTo>
                  <a:cubicBezTo>
                    <a:pt x="19483" y="15676"/>
                    <a:pt x="19832" y="15150"/>
                    <a:pt x="20139" y="14581"/>
                  </a:cubicBezTo>
                  <a:cubicBezTo>
                    <a:pt x="20446" y="14011"/>
                    <a:pt x="20711" y="13398"/>
                    <a:pt x="20921" y="12751"/>
                  </a:cubicBezTo>
                  <a:cubicBezTo>
                    <a:pt x="21130" y="12105"/>
                    <a:pt x="21284" y="11426"/>
                    <a:pt x="21389" y="10703"/>
                  </a:cubicBezTo>
                  <a:cubicBezTo>
                    <a:pt x="21493" y="9980"/>
                    <a:pt x="21549" y="9214"/>
                    <a:pt x="21563" y="8513"/>
                  </a:cubicBezTo>
                  <a:cubicBezTo>
                    <a:pt x="21577" y="7812"/>
                    <a:pt x="21549" y="7176"/>
                    <a:pt x="21451" y="6563"/>
                  </a:cubicBezTo>
                  <a:cubicBezTo>
                    <a:pt x="21354" y="5949"/>
                    <a:pt x="21186" y="5358"/>
                    <a:pt x="20949" y="4756"/>
                  </a:cubicBezTo>
                  <a:cubicBezTo>
                    <a:pt x="20711" y="4153"/>
                    <a:pt x="20404" y="3540"/>
                    <a:pt x="20097" y="2970"/>
                  </a:cubicBezTo>
                  <a:cubicBezTo>
                    <a:pt x="19790" y="2401"/>
                    <a:pt x="19483" y="1875"/>
                    <a:pt x="19120" y="1393"/>
                  </a:cubicBezTo>
                  <a:cubicBezTo>
                    <a:pt x="18757" y="911"/>
                    <a:pt x="18338" y="473"/>
                    <a:pt x="18010" y="232"/>
                  </a:cubicBezTo>
                  <a:cubicBezTo>
                    <a:pt x="17681" y="-9"/>
                    <a:pt x="17444" y="-53"/>
                    <a:pt x="17270" y="57"/>
                  </a:cubicBezTo>
                  <a:cubicBezTo>
                    <a:pt x="17095" y="166"/>
                    <a:pt x="16983" y="429"/>
                    <a:pt x="16872" y="692"/>
                  </a:cubicBezTo>
                </a:path>
              </a:pathLst>
            </a:custGeom>
            <a:noFill/>
            <a:ln w="635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" name="Linea"/>
            <p:cNvSpPr/>
            <p:nvPr/>
          </p:nvSpPr>
          <p:spPr>
            <a:xfrm>
              <a:off x="-580838" y="594995"/>
              <a:ext cx="770790" cy="68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9" extrusionOk="0">
                  <a:moveTo>
                    <a:pt x="0" y="0"/>
                  </a:moveTo>
                  <a:cubicBezTo>
                    <a:pt x="505" y="4050"/>
                    <a:pt x="1011" y="8100"/>
                    <a:pt x="1579" y="9450"/>
                  </a:cubicBezTo>
                  <a:cubicBezTo>
                    <a:pt x="2147" y="10800"/>
                    <a:pt x="2779" y="9450"/>
                    <a:pt x="4168" y="11475"/>
                  </a:cubicBezTo>
                  <a:cubicBezTo>
                    <a:pt x="5558" y="13500"/>
                    <a:pt x="7705" y="18900"/>
                    <a:pt x="10737" y="20250"/>
                  </a:cubicBezTo>
                  <a:cubicBezTo>
                    <a:pt x="13768" y="21600"/>
                    <a:pt x="17684" y="18900"/>
                    <a:pt x="21600" y="16200"/>
                  </a:cubicBezTo>
                </a:path>
              </a:pathLst>
            </a:custGeom>
            <a:noFill/>
            <a:ln w="635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99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0" name="Dataframe"/>
          <p:cNvSpPr txBox="1"/>
          <p:nvPr/>
        </p:nvSpPr>
        <p:spPr>
          <a:xfrm>
            <a:off x="10667107" y="1856850"/>
            <a:ext cx="3049786" cy="883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Dataframe</a:t>
            </a:r>
          </a:p>
        </p:txBody>
      </p:sp>
      <p:sp>
        <p:nvSpPr>
          <p:cNvPr id="201" name="Replacement target"/>
          <p:cNvSpPr txBox="1"/>
          <p:nvPr/>
        </p:nvSpPr>
        <p:spPr>
          <a:xfrm>
            <a:off x="15895755" y="7756117"/>
            <a:ext cx="5467648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Replacement target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EDA"/>
          <p:cNvSpPr txBox="1">
            <a:spLocks noGrp="1"/>
          </p:cNvSpPr>
          <p:nvPr>
            <p:ph type="title"/>
          </p:nvPr>
        </p:nvSpPr>
        <p:spPr>
          <a:xfrm>
            <a:off x="579112" y="1228195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EDA</a:t>
            </a:r>
          </a:p>
        </p:txBody>
      </p:sp>
      <p:sp>
        <p:nvSpPr>
          <p:cNvPr id="20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05" name="Text processing"/>
          <p:cNvSpPr txBox="1"/>
          <p:nvPr/>
        </p:nvSpPr>
        <p:spPr>
          <a:xfrm>
            <a:off x="10354666" y="1352169"/>
            <a:ext cx="4332090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Text processing</a:t>
            </a:r>
          </a:p>
        </p:txBody>
      </p:sp>
      <p:pic>
        <p:nvPicPr>
          <p:cNvPr id="206" name="Screenshot 2024-04-22 alle 10.22.15.png" descr="Screenshot 2024-04-22 alle 10.22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33" y="3236919"/>
            <a:ext cx="10865413" cy="96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reenshot 2024-04-22 alle 10.22.48.png" descr="Screenshot 2024-04-22 alle 10.22.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0356" y="5259021"/>
            <a:ext cx="9410701" cy="400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reccia"/>
          <p:cNvSpPr/>
          <p:nvPr/>
        </p:nvSpPr>
        <p:spPr>
          <a:xfrm>
            <a:off x="11557000" y="723617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9" name="Freccia"/>
          <p:cNvSpPr/>
          <p:nvPr/>
        </p:nvSpPr>
        <p:spPr>
          <a:xfrm flipH="1">
            <a:off x="11556999" y="513419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EDA"/>
          <p:cNvSpPr txBox="1">
            <a:spLocks noGrp="1"/>
          </p:cNvSpPr>
          <p:nvPr>
            <p:ph type="title"/>
          </p:nvPr>
        </p:nvSpPr>
        <p:spPr>
          <a:xfrm>
            <a:off x="579112" y="1228195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EDA</a:t>
            </a:r>
          </a:p>
        </p:txBody>
      </p:sp>
      <p:pic>
        <p:nvPicPr>
          <p:cNvPr id="212" name="Screenshot 2024-04-18 alle 09.58.34.png" descr="Screenshot 2024-04-18 alle 09.58.34.png"/>
          <p:cNvPicPr>
            <a:picLocks noChangeAspect="1"/>
          </p:cNvPicPr>
          <p:nvPr/>
        </p:nvPicPr>
        <p:blipFill>
          <a:blip r:embed="rId3"/>
          <a:srcRect b="10626"/>
          <a:stretch>
            <a:fillRect/>
          </a:stretch>
        </p:blipFill>
        <p:spPr>
          <a:xfrm>
            <a:off x="6492612" y="6430807"/>
            <a:ext cx="16906467" cy="2729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shot 2024-04-18 alle 10.02.50.png" descr="Screenshot 2024-04-18 alle 10.02.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0" y="3092021"/>
            <a:ext cx="16977338" cy="3066969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5" name="Lemming"/>
          <p:cNvSpPr txBox="1"/>
          <p:nvPr/>
        </p:nvSpPr>
        <p:spPr>
          <a:xfrm>
            <a:off x="18520362" y="4183734"/>
            <a:ext cx="2537223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Lemming</a:t>
            </a:r>
          </a:p>
        </p:txBody>
      </p:sp>
      <p:sp>
        <p:nvSpPr>
          <p:cNvPr id="216" name="Stemming"/>
          <p:cNvSpPr txBox="1"/>
          <p:nvPr/>
        </p:nvSpPr>
        <p:spPr>
          <a:xfrm>
            <a:off x="1780083" y="7353989"/>
            <a:ext cx="2804816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Stemming</a:t>
            </a:r>
          </a:p>
        </p:txBody>
      </p:sp>
      <p:sp>
        <p:nvSpPr>
          <p:cNvPr id="217" name="Freccia"/>
          <p:cNvSpPr/>
          <p:nvPr/>
        </p:nvSpPr>
        <p:spPr>
          <a:xfrm rot="5441843">
            <a:off x="19151809" y="218881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8" name="Freccia"/>
          <p:cNvSpPr/>
          <p:nvPr/>
        </p:nvSpPr>
        <p:spPr>
          <a:xfrm rot="16108993">
            <a:off x="2542784" y="943230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EDA"/>
          <p:cNvSpPr txBox="1">
            <a:spLocks noGrp="1"/>
          </p:cNvSpPr>
          <p:nvPr>
            <p:ph type="title"/>
          </p:nvPr>
        </p:nvSpPr>
        <p:spPr>
          <a:xfrm>
            <a:off x="2164760" y="1077359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EDA</a:t>
            </a:r>
          </a:p>
        </p:txBody>
      </p:sp>
      <p:pic>
        <p:nvPicPr>
          <p:cNvPr id="221" name="lenghts_distr.png" descr="lenghts_dist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39" y="3525985"/>
            <a:ext cx="13815992" cy="4556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top_words.png" descr="top_word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846" y="8757684"/>
            <a:ext cx="13926379" cy="459026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4" name="Distribution longueur"/>
          <p:cNvSpPr txBox="1"/>
          <p:nvPr/>
        </p:nvSpPr>
        <p:spPr>
          <a:xfrm>
            <a:off x="16787283" y="4960268"/>
            <a:ext cx="5863829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Distribution longueur</a:t>
            </a:r>
          </a:p>
        </p:txBody>
      </p:sp>
      <p:sp>
        <p:nvSpPr>
          <p:cNvPr id="225" name="Top 20 mots"/>
          <p:cNvSpPr txBox="1"/>
          <p:nvPr/>
        </p:nvSpPr>
        <p:spPr>
          <a:xfrm>
            <a:off x="17109716" y="10611042"/>
            <a:ext cx="3507880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Top 20 mots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EDA"/>
          <p:cNvSpPr txBox="1">
            <a:spLocks noGrp="1"/>
          </p:cNvSpPr>
          <p:nvPr>
            <p:ph type="title"/>
          </p:nvPr>
        </p:nvSpPr>
        <p:spPr>
          <a:xfrm>
            <a:off x="1913440" y="1077359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EDA</a:t>
            </a:r>
          </a:p>
        </p:txBody>
      </p:sp>
      <p:pic>
        <p:nvPicPr>
          <p:cNvPr id="228" name="word_stemm.png" descr="word_stem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527" y="2214851"/>
            <a:ext cx="8660039" cy="4614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word_stemm_sent.png" descr="word_stemm_s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46" y="8609248"/>
            <a:ext cx="15011401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1" name="Wordcloud"/>
          <p:cNvSpPr txBox="1"/>
          <p:nvPr/>
        </p:nvSpPr>
        <p:spPr>
          <a:xfrm>
            <a:off x="9572844" y="806575"/>
            <a:ext cx="3185220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Wordcloud</a:t>
            </a:r>
          </a:p>
        </p:txBody>
      </p:sp>
      <p:sp>
        <p:nvSpPr>
          <p:cNvPr id="232" name="Wordcloud par sentiment"/>
          <p:cNvSpPr txBox="1"/>
          <p:nvPr/>
        </p:nvSpPr>
        <p:spPr>
          <a:xfrm>
            <a:off x="7933413" y="7353989"/>
            <a:ext cx="7078267" cy="883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Wordcloud par sentiment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Modélisation"/>
          <p:cNvSpPr txBox="1">
            <a:spLocks noGrp="1"/>
          </p:cNvSpPr>
          <p:nvPr>
            <p:ph type="title"/>
          </p:nvPr>
        </p:nvSpPr>
        <p:spPr>
          <a:xfrm>
            <a:off x="454570" y="370537"/>
            <a:ext cx="21971001" cy="1433164"/>
          </a:xfrm>
          <a:prstGeom prst="rect">
            <a:avLst/>
          </a:prstGeom>
        </p:spPr>
        <p:txBody>
          <a:bodyPr/>
          <a:lstStyle>
            <a:lvl1pPr defTabSz="2316421">
              <a:defRPr sz="8075" b="0" spc="-161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Modélisation</a:t>
            </a:r>
          </a:p>
        </p:txBody>
      </p:sp>
      <p:sp>
        <p:nvSpPr>
          <p:cNvPr id="235" name="Modèles simples…"/>
          <p:cNvSpPr txBox="1"/>
          <p:nvPr/>
        </p:nvSpPr>
        <p:spPr>
          <a:xfrm>
            <a:off x="7195877" y="2220331"/>
            <a:ext cx="6522245" cy="476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Modèles simples</a:t>
            </a:r>
          </a:p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-  Naive</a:t>
            </a:r>
          </a:p>
          <a:p>
            <a:pPr marL="609600" indent="-609600">
              <a:buSzPct val="123000"/>
              <a:buChar char="-"/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Régression logistique</a:t>
            </a:r>
          </a:p>
          <a:p>
            <a:pPr marL="609600" indent="-609600">
              <a:buSzPct val="123000"/>
              <a:buChar char="-"/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XGBoost</a:t>
            </a:r>
          </a:p>
        </p:txBody>
      </p:sp>
      <p:sp>
        <p:nvSpPr>
          <p:cNvPr id="236" name="Modèle sur mesure…"/>
          <p:cNvSpPr txBox="1"/>
          <p:nvPr/>
        </p:nvSpPr>
        <p:spPr>
          <a:xfrm>
            <a:off x="15336297" y="2220331"/>
            <a:ext cx="7579223" cy="476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Modèle sur mesure</a:t>
            </a:r>
          </a:p>
          <a:p>
            <a:pPr marL="609600" indent="-609600">
              <a:buSzPct val="123000"/>
              <a:buChar char="-"/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 LSTM</a:t>
            </a:r>
          </a:p>
          <a:p>
            <a:pPr marL="1219200" lvl="1" indent="-609600">
              <a:buSzPct val="123000"/>
              <a:buChar char="-"/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Embedding Word2Vec</a:t>
            </a:r>
          </a:p>
          <a:p>
            <a:pPr marL="1219200" lvl="1" indent="-609600">
              <a:buSzPct val="123000"/>
              <a:buChar char="-"/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Embedding Glove</a:t>
            </a:r>
          </a:p>
        </p:txBody>
      </p:sp>
      <p:sp>
        <p:nvSpPr>
          <p:cNvPr id="237" name="Modèle Avancée…"/>
          <p:cNvSpPr txBox="1"/>
          <p:nvPr/>
        </p:nvSpPr>
        <p:spPr>
          <a:xfrm>
            <a:off x="6998720" y="7980444"/>
            <a:ext cx="4844951" cy="2176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Modèle Avancée</a:t>
            </a:r>
          </a:p>
          <a:p>
            <a:pPr marL="609600" indent="-609600">
              <a:buSzPct val="123000"/>
              <a:buChar char="-"/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 BERT</a:t>
            </a:r>
          </a:p>
        </p:txBody>
      </p:sp>
      <p:pic>
        <p:nvPicPr>
          <p:cNvPr id="238" name="MLFlow-logo_white-3916244822.png" descr="MLFlow-logo_white-39162448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996" y="7588356"/>
            <a:ext cx="5922252" cy="296112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Personalizzato</PresentationFormat>
  <Paragraphs>108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9" baseType="lpstr">
      <vt:lpstr>Helvetica Neue</vt:lpstr>
      <vt:lpstr>Helvetica Neue Medium</vt:lpstr>
      <vt:lpstr>21_BasicWhite</vt:lpstr>
      <vt:lpstr>Analyse de sentiment </vt:lpstr>
      <vt:lpstr>Sommaire</vt:lpstr>
      <vt:lpstr>Contexte</vt:lpstr>
      <vt:lpstr>EDA</vt:lpstr>
      <vt:lpstr>EDA</vt:lpstr>
      <vt:lpstr>EDA</vt:lpstr>
      <vt:lpstr>EDA</vt:lpstr>
      <vt:lpstr>EDA</vt:lpstr>
      <vt:lpstr>Modélisation</vt:lpstr>
      <vt:lpstr>Modèles Simples Ex. modèle naive</vt:lpstr>
      <vt:lpstr>Modèles Simples</vt:lpstr>
      <vt:lpstr>Modèles sur mesure</vt:lpstr>
      <vt:lpstr>Modèles sur mesure</vt:lpstr>
      <vt:lpstr>Presentazione standard di PowerPoint</vt:lpstr>
      <vt:lpstr>Presentazione standard di PowerPoint</vt:lpstr>
      <vt:lpstr>Presentazione standard di PowerPoint</vt:lpstr>
      <vt:lpstr>API</vt:lpstr>
      <vt:lpstr>API</vt:lpstr>
      <vt:lpstr>API</vt:lpstr>
      <vt:lpstr>Docker</vt:lpstr>
      <vt:lpstr>Unitest</vt:lpstr>
      <vt:lpstr>Cloud</vt:lpstr>
      <vt:lpstr>Cloud</vt:lpstr>
      <vt:lpstr>Cloud</vt:lpstr>
      <vt:lpstr>Cloud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 sentiment </dc:title>
  <cp:lastModifiedBy>Zaccaria Amillou</cp:lastModifiedBy>
  <cp:revision>1</cp:revision>
  <dcterms:modified xsi:type="dcterms:W3CDTF">2024-04-22T11:53:32Z</dcterms:modified>
</cp:coreProperties>
</file>